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y="5143500" cx="9144000"/>
  <p:notesSz cx="6858000" cy="9144000"/>
  <p:embeddedFontLst>
    <p:embeddedFont>
      <p:font typeface="Proxima Nova"/>
      <p:regular r:id="rId56"/>
      <p:bold r:id="rId57"/>
      <p:italic r:id="rId58"/>
      <p:boldItalic r:id="rId59"/>
    </p:embeddedFont>
    <p:embeddedFont>
      <p:font typeface="Robo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177B634-F050-417E-8080-67C37364FA61}">
  <a:tblStyle styleId="{2177B634-F050-417E-8080-67C37364FA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3.xml"/><Relationship Id="rId63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ProximaNova-bold.fntdata"/><Relationship Id="rId12" Type="http://schemas.openxmlformats.org/officeDocument/2006/relationships/slide" Target="slides/slide5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8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7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31a8849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31a8849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afternoon,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Team Hurricane’s final presentation. </a:t>
            </a:r>
            <a:br>
              <a:rPr lang="en"/>
            </a:br>
            <a:r>
              <a:rPr lang="en"/>
              <a:t>I am Hyunsu and this is Hyungrok.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title is CPA which stands for Course Project Assistant.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85abe266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85abe266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here’s the solution that we came up with and then implemented as a feature of our application, CPA: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85abe266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85abe266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We’ve made our application mobile-friendly for accessibility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85abe266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85abe266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Second,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captured that most course projects are tightly connected with specific goals,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such as giving presentations and submitting a report,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user to easily transplant their project into our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85abe266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85abe266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let’s check out in CPA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85abe266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85abe266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85abe266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85abe266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8648b662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8648b662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85abe266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85abe266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85abe266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85abe266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85abe266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85abe266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85abe26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85abe26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remind you what we’ve been working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mainly been focusing on team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team is a group of unique individuals with different thoughts and experiences,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lots of discussions and interactions within a team to achieve one same goal.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85abe266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85abe266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8648b662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8648b662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team,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8648b662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8648b662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Hyunsu asks Hyungrok to give presentations on their project pitch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97e82f8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97e82f8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Hyungrok accepts and then add himself a task for giving presentations.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85abe266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85abe266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to CPA, Hyungrok gave nice presentations for their pitch. Now, the first milestone, pitch has completed.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 peer evaluation button has activated.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automatically becomes active if due of the milestone pasts.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97e82f82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97e82f82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97e82f82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97e82f8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85abe266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85abe266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97e82f82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97e82f82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85abe266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85abe266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5abe26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5abe26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achieve the goal efficiently, team management is crucial.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facilitates any form of discussions and interactions within a team.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we decided to handle team management.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we narrowed down our scope to the projects that are done during courseworks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85abe266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85abe266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tapping on view results, they could see the scores and comments from their annonymous teammates, and could keep their work or do better in upcoming milestones.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619d3d1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619d3d1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move on to development stack.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CPA has a lot of user state to handle like user project and milestones.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selected react as a front-end since react provides easy state handling.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CPA do not need heavy server side logic,</a:t>
            </a:r>
            <a:r>
              <a:rPr lang="en"/>
              <a:t> we utilized serverless feature of firebase.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using firebase real time database, we solved concurrency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19d3d1b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19d3d1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development, we conducted user test and user survey.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We had sample of 2 team and 3 individuals.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619d3d1b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619d3d1b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main features are those three things.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mainly evaluated those features.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619d3d1b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619d3d1b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seperated users into two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who have used project management tool and people who did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 is for evaluating differences with other project management tools.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is for evaluating usability of CPA.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972f39bb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972f39bb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Responses scored</a:t>
            </a:r>
            <a:r>
              <a:rPr lang="en"/>
              <a:t> average 4.5 for mobile usability.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619d3d1b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619d3d1b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comment in this question is that both web and mobile will be better.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619d3d1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4619d3d1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83 percent of responses said that UI of CPA is intuitive.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972f39b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972f39b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some useful comments like pie chart and + button is not intuitive.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619d3d1b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619d3d1b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Responses scored average 3.5 for easiness of setting milestones. 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97d856d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97d856d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rather than any kind of team projects which is to broad to deal with.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972f39bb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972f39bb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pros and cons in milestone settings.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comment said that providing autocomplete is useful,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setting milestones and tasks in different page is bothersome.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one of our users milestones.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if there are 5 milestones in CS473 course, he did not set all of those milestones.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619d3d1b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619d3d1b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Responses scored average 3.9 for question that asks peer assessment.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619d3d1b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619d3d1b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Feedbacks on peer assessment feature is that there might be trolls in peer assessments, but will motivate teammates.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972f39bb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972f39bb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83 percent of responses said that CPA will be helpful to manage course project.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972f39bb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4972f39bb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comment of this question said that teammates can see current status so that teammates can participate well.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485abe26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485abe26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pattern of user behavior we measured while doing user test.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see that users spends 3 minutes in setting milestones.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spent more time than we expected.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619d3d1b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619d3d1b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summary, after conducting user test and survey,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evaluated that providing peer assessment and mobile version is good for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one of our main feature, easiness of milestone setting did not worked well.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we did not prevented trolls in peer assessment.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972f39bb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972f39bb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our future plans are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 will make </a:t>
            </a:r>
            <a:r>
              <a:rPr lang="en"/>
              <a:t>setting up milestones </a:t>
            </a:r>
            <a:r>
              <a:rPr lang="en"/>
              <a:t>easier.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do this, we will improve UI and provide templates of past course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Second, we will motivate users with peer assessment.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all users thought that peer assessment is encouraging competition not collaboration.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Therefore, we will design a new peer assessments for collaborative team.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619d3d1b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619d3d1b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end of our presentation.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85abe26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85abe26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 list of example course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have to understand line-by-line, but note that almost every project comes with giving a presentation,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some with submitting reports.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measure the amount of discussions going on within each team, we’ve investigated how many documents and slide decks they made.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85abe266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85abe266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averaged the number and find out that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85abe266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85abe266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team manages about 3.5 documents and 1.6 slide decks.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85abe266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85abe266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figure, one may roughly imagine the amount of ideations and discussions going on within a team.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And, a document or a slide deck could be the exact product of the report or presentation.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case of course projects in CS dept., it could be a plan or summary for implementation.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again, the team goes through sufficient amount of discussions and interactions to reach the goal.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we targeted to help management of the team projects which requires the amount of discussions and interactions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any student may join this kind of team projects during their campus life.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97e82f82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97e82f82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our goal is to help ~ corresponding to almost every projects in campus ~~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스크린샷 2017-06-12 오후 10.12.33.png"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992978"/>
            <a:ext cx="9143997" cy="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37738" y="98980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스크린샷 2017-06-12 오후 10.12.33.png"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743"/>
            <a:ext cx="9143997" cy="867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der.png"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5" y="87713"/>
            <a:ext cx="8846227" cy="2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/>
        </p:nvSpPr>
        <p:spPr>
          <a:xfrm>
            <a:off x="7236000" y="106388"/>
            <a:ext cx="1736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 Hurricane</a:t>
            </a:r>
            <a:endParaRPr sz="12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gif"/><Relationship Id="rId4" Type="http://schemas.openxmlformats.org/officeDocument/2006/relationships/image" Target="../media/image7.png"/><Relationship Id="rId5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 rot="-5400000">
            <a:off x="3799650" y="-2388775"/>
            <a:ext cx="1544700" cy="9141000"/>
          </a:xfrm>
          <a:prstGeom prst="rect">
            <a:avLst/>
          </a:prstGeom>
          <a:gradFill>
            <a:gsLst>
              <a:gs pos="0">
                <a:srgbClr val="FD00A5"/>
              </a:gs>
              <a:gs pos="100000">
                <a:srgbClr val="A700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 txBox="1"/>
          <p:nvPr>
            <p:ph type="ctrTitle"/>
          </p:nvPr>
        </p:nvSpPr>
        <p:spPr>
          <a:xfrm>
            <a:off x="311700" y="1498175"/>
            <a:ext cx="8520600" cy="12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CPA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Course Project Assistant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Proxima Nova"/>
                <a:ea typeface="Proxima Nova"/>
                <a:cs typeface="Proxima Nova"/>
                <a:sym typeface="Proxima Nova"/>
              </a:rPr>
              <a:t>CS408(F) Computer Science Project</a:t>
            </a:r>
            <a:endParaRPr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7294525" y="27100"/>
            <a:ext cx="1766700" cy="234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Proxima Nova"/>
                <a:ea typeface="Proxima Nova"/>
                <a:cs typeface="Proxima Nova"/>
                <a:sym typeface="Proxima Nova"/>
              </a:rPr>
              <a:t>Team Hurricane</a:t>
            </a:r>
            <a:endParaRPr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" name="Google Shape;115;p26"/>
          <p:cNvGrpSpPr/>
          <p:nvPr/>
        </p:nvGrpSpPr>
        <p:grpSpPr>
          <a:xfrm>
            <a:off x="3165825" y="3098673"/>
            <a:ext cx="4420200" cy="1919024"/>
            <a:chOff x="2361900" y="3193148"/>
            <a:chExt cx="4420200" cy="1919024"/>
          </a:xfrm>
        </p:grpSpPr>
        <p:pic>
          <p:nvPicPr>
            <p:cNvPr id="116" name="Google Shape;11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14196" y="3193148"/>
              <a:ext cx="1076234" cy="1629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1378" y="3193160"/>
              <a:ext cx="1313381" cy="1629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26"/>
            <p:cNvSpPr txBox="1"/>
            <p:nvPr/>
          </p:nvSpPr>
          <p:spPr>
            <a:xfrm>
              <a:off x="2361900" y="4852971"/>
              <a:ext cx="4420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Hyunsu                 Hyungrok                 </a:t>
              </a:r>
              <a:endParaRPr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9" name="Google Shape;119;p26"/>
          <p:cNvSpPr txBox="1"/>
          <p:nvPr/>
        </p:nvSpPr>
        <p:spPr>
          <a:xfrm>
            <a:off x="960450" y="3861375"/>
            <a:ext cx="176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Advisor: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Juho Kim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1" name="Google Shape;20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5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75" y="922801"/>
            <a:ext cx="2208425" cy="396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228" y="922800"/>
            <a:ext cx="2417273" cy="3961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5" name="Google Shape;2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8850" y="922800"/>
            <a:ext cx="2272750" cy="3961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1180750" y="1218400"/>
            <a:ext cx="704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 Mobile-friendly UI for accessibility</a:t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3" name="Google Shape;213;p36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00" y="989800"/>
            <a:ext cx="1573624" cy="13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20" name="Google Shape;22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1180750" y="1218400"/>
            <a:ext cx="704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 Mobile-friendly UI for accessibility</a:t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    2. Milestones setup for customization</a:t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2" name="Google Shape;222;p37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00" y="989800"/>
            <a:ext cx="1573624" cy="13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 rotWithShape="1">
          <a:blip r:embed="rId4">
            <a:alphaModFix/>
          </a:blip>
          <a:srcRect b="12280" l="0" r="0" t="0"/>
          <a:stretch/>
        </p:blipFill>
        <p:spPr>
          <a:xfrm>
            <a:off x="7522911" y="1896950"/>
            <a:ext cx="1543465" cy="146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1180750" y="1218400"/>
            <a:ext cx="751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 Mobile-friendly UI for accessibility</a:t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    2. Milestones setup for customization</a:t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3. Peer assessment for collaborative teamwork</a:t>
            </a:r>
            <a:endParaRPr sz="2400"/>
          </a:p>
        </p:txBody>
      </p:sp>
      <p:sp>
        <p:nvSpPr>
          <p:cNvPr id="232" name="Google Shape;232;p38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25" y="3172625"/>
            <a:ext cx="1462175" cy="14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00" y="989800"/>
            <a:ext cx="1573624" cy="13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 rotWithShape="1">
          <a:blip r:embed="rId5">
            <a:alphaModFix/>
          </a:blip>
          <a:srcRect b="12280" l="0" r="0" t="0"/>
          <a:stretch/>
        </p:blipFill>
        <p:spPr>
          <a:xfrm>
            <a:off x="7522911" y="1896950"/>
            <a:ext cx="1543465" cy="146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41" name="Google Shape;24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9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52" name="Google Shape;2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0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/>
          <p:nvPr/>
        </p:nvSpPr>
        <p:spPr>
          <a:xfrm>
            <a:off x="5557825" y="555250"/>
            <a:ext cx="2637300" cy="572700"/>
          </a:xfrm>
          <a:prstGeom prst="wedgeRectCallout">
            <a:avLst>
              <a:gd fmla="val -54306" name="adj1"/>
              <a:gd fmla="val 106956" name="adj2"/>
            </a:avLst>
          </a:prstGeom>
          <a:solidFill>
            <a:srgbClr val="FFFF00"/>
          </a:solidFill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Hey, guys. I’ve opened a slot for our project in CPA. Join!</a:t>
            </a: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64" name="Google Shape;26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/>
          <p:nvPr/>
        </p:nvSpPr>
        <p:spPr>
          <a:xfrm>
            <a:off x="5557825" y="555250"/>
            <a:ext cx="2637300" cy="572700"/>
          </a:xfrm>
          <a:prstGeom prst="wedgeRectCallout">
            <a:avLst>
              <a:gd fmla="val -54306" name="adj1"/>
              <a:gd fmla="val 106956" name="adj2"/>
            </a:avLst>
          </a:prstGeom>
          <a:solidFill>
            <a:srgbClr val="FFFF00"/>
          </a:solidFill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Hey, guys. I’ve opened a slot for our project in CPA. Join!</a:t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/>
          <p:nvPr/>
        </p:nvSpPr>
        <p:spPr>
          <a:xfrm>
            <a:off x="390400" y="1341686"/>
            <a:ext cx="2637300" cy="1095300"/>
          </a:xfrm>
          <a:prstGeom prst="wedgeRectCallout">
            <a:avLst>
              <a:gd fmla="val 77966" name="adj1"/>
              <a:gd fmla="val -49396" name="adj2"/>
            </a:avLst>
          </a:prstGeom>
          <a:solidFill>
            <a:srgbClr val="FFFF00"/>
          </a:solidFill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the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https://cpa1-5711c.firebaseapp.com/share?id=-LSUBmLSwxEwZTTdDgbs</a:t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77" name="Google Shape;27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2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85" name="Google Shape;28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3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/>
          <p:nvPr/>
        </p:nvSpPr>
        <p:spPr>
          <a:xfrm>
            <a:off x="54600" y="3861500"/>
            <a:ext cx="2936400" cy="133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94" name="Google Shape;29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4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100" y="891025"/>
            <a:ext cx="5146050" cy="3535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Previously..</a:t>
            </a:r>
            <a:endParaRPr/>
          </a:p>
        </p:txBody>
      </p:sp>
      <p:sp>
        <p:nvSpPr>
          <p:cNvPr id="125" name="Google Shape;125;p27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89800"/>
            <a:ext cx="57150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02" name="Google Shape;30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5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100" y="891025"/>
            <a:ext cx="5146050" cy="3535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45"/>
          <p:cNvSpPr/>
          <p:nvPr/>
        </p:nvSpPr>
        <p:spPr>
          <a:xfrm>
            <a:off x="2500050" y="3556675"/>
            <a:ext cx="4300800" cy="70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11" name="Google Shape;31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6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22" name="Google Shape;32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7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7"/>
          <p:cNvSpPr/>
          <p:nvPr/>
        </p:nvSpPr>
        <p:spPr>
          <a:xfrm>
            <a:off x="6309400" y="1746140"/>
            <a:ext cx="2637300" cy="825600"/>
          </a:xfrm>
          <a:prstGeom prst="wedgeRectCallout">
            <a:avLst>
              <a:gd fmla="val -35423" name="adj1"/>
              <a:gd fmla="val 103853" name="adj2"/>
            </a:avLst>
          </a:prstGeom>
          <a:solidFill>
            <a:srgbClr val="FFFF00"/>
          </a:solidFill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Hyungrok, can you give presentations on our pitch?</a:t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8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8"/>
          <p:cNvSpPr/>
          <p:nvPr/>
        </p:nvSpPr>
        <p:spPr>
          <a:xfrm>
            <a:off x="1801075" y="3794950"/>
            <a:ext cx="811500" cy="649800"/>
          </a:xfrm>
          <a:prstGeom prst="wedgeRectCallout">
            <a:avLst>
              <a:gd fmla="val 84304" name="adj1"/>
              <a:gd fmla="val -42982" name="adj2"/>
            </a:avLst>
          </a:prstGeom>
          <a:solidFill>
            <a:srgbClr val="FFFF00"/>
          </a:solidFill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Okay:)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41" name="Google Shape;341;p48"/>
          <p:cNvSpPr/>
          <p:nvPr/>
        </p:nvSpPr>
        <p:spPr>
          <a:xfrm>
            <a:off x="6309400" y="1746140"/>
            <a:ext cx="2637300" cy="825600"/>
          </a:xfrm>
          <a:prstGeom prst="wedgeRectCallout">
            <a:avLst>
              <a:gd fmla="val -35423" name="adj1"/>
              <a:gd fmla="val 103853" name="adj2"/>
            </a:avLst>
          </a:prstGeom>
          <a:solidFill>
            <a:srgbClr val="FFFF00"/>
          </a:solidFill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Hyungrok, can you give presentations on our pitch?</a:t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47" name="Google Shape;34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9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58" name="Google Shape;35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0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0" name="Google Shape;3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700" y="941556"/>
            <a:ext cx="2306331" cy="38971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5" name="Google Shape;365;p50"/>
          <p:cNvPicPr preferRelativeResize="0"/>
          <p:nvPr/>
        </p:nvPicPr>
        <p:blipFill rotWithShape="1">
          <a:blip r:embed="rId8">
            <a:alphaModFix/>
          </a:blip>
          <a:srcRect b="11298" l="0" r="0" t="80209"/>
          <a:stretch/>
        </p:blipFill>
        <p:spPr>
          <a:xfrm>
            <a:off x="498325" y="3706125"/>
            <a:ext cx="2271075" cy="3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71" name="Google Shape;37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51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3" name="Google Shape;3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700" y="941556"/>
            <a:ext cx="2306331" cy="38971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8" name="Google Shape;378;p51"/>
          <p:cNvPicPr preferRelativeResize="0"/>
          <p:nvPr/>
        </p:nvPicPr>
        <p:blipFill rotWithShape="1">
          <a:blip r:embed="rId8">
            <a:alphaModFix/>
          </a:blip>
          <a:srcRect b="53884" l="0" r="0" t="38472"/>
          <a:stretch/>
        </p:blipFill>
        <p:spPr>
          <a:xfrm>
            <a:off x="480700" y="3678925"/>
            <a:ext cx="2271075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2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/>
          <p:nvPr/>
        </p:nvSpPr>
        <p:spPr>
          <a:xfrm>
            <a:off x="5557825" y="555250"/>
            <a:ext cx="2637300" cy="572700"/>
          </a:xfrm>
          <a:prstGeom prst="wedgeRectCallout">
            <a:avLst>
              <a:gd fmla="val -54306" name="adj1"/>
              <a:gd fmla="val 106956" name="adj2"/>
            </a:avLst>
          </a:prstGeom>
          <a:solidFill>
            <a:srgbClr val="FFFF00"/>
          </a:solidFill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Hyungrok was..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Hyunsu was..</a:t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597700" y="4194450"/>
            <a:ext cx="2212500" cy="572700"/>
          </a:xfrm>
          <a:prstGeom prst="wedgeRectCallout">
            <a:avLst>
              <a:gd fmla="val 52708" name="adj1"/>
              <a:gd fmla="val -106517" name="adj2"/>
            </a:avLst>
          </a:prstGeom>
          <a:solidFill>
            <a:srgbClr val="FFFF00"/>
          </a:solidFill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Yuna was..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Hyunsu was..</a:t>
            </a:r>
            <a:endParaRPr/>
          </a:p>
        </p:txBody>
      </p:sp>
      <p:sp>
        <p:nvSpPr>
          <p:cNvPr id="391" name="Google Shape;391;p52"/>
          <p:cNvSpPr/>
          <p:nvPr/>
        </p:nvSpPr>
        <p:spPr>
          <a:xfrm>
            <a:off x="6611775" y="4009850"/>
            <a:ext cx="2363400" cy="572700"/>
          </a:xfrm>
          <a:prstGeom prst="wedgeRectCallout">
            <a:avLst>
              <a:gd fmla="val -50451" name="adj1"/>
              <a:gd fmla="val -109241" name="adj2"/>
            </a:avLst>
          </a:prstGeom>
          <a:solidFill>
            <a:srgbClr val="FFFF00"/>
          </a:solidFill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Hyungrok was..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Yuna was..</a:t>
            </a:r>
            <a:endParaRPr/>
          </a:p>
        </p:txBody>
      </p:sp>
      <p:pic>
        <p:nvPicPr>
          <p:cNvPr id="392" name="Google Shape;39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98" name="Google Shape;39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53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0" name="Google Shape;4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700" y="941556"/>
            <a:ext cx="2306331" cy="38971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5" name="Google Shape;405;p53"/>
          <p:cNvPicPr preferRelativeResize="0"/>
          <p:nvPr/>
        </p:nvPicPr>
        <p:blipFill rotWithShape="1">
          <a:blip r:embed="rId8">
            <a:alphaModFix/>
          </a:blip>
          <a:srcRect b="53884" l="0" r="0" t="38472"/>
          <a:stretch/>
        </p:blipFill>
        <p:spPr>
          <a:xfrm>
            <a:off x="480700" y="3678925"/>
            <a:ext cx="2271075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11" name="Google Shape;41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54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3" name="Google Shape;4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700" y="941556"/>
            <a:ext cx="2306331" cy="38971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Previously..</a:t>
            </a:r>
            <a:endParaRPr/>
          </a:p>
        </p:txBody>
      </p:sp>
      <p:sp>
        <p:nvSpPr>
          <p:cNvPr id="134" name="Google Shape;134;p28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89800"/>
            <a:ext cx="57150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2505450" y="2471400"/>
            <a:ext cx="41331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highlight>
                  <a:srgbClr val="FFFFFF"/>
                </a:highlight>
              </a:rPr>
              <a:t>Management</a:t>
            </a:r>
            <a:endParaRPr b="1" sz="5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23" name="Google Shape;42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5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0" y="989806"/>
            <a:ext cx="3357900" cy="3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63" y="774000"/>
            <a:ext cx="13419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00" y="2955425"/>
            <a:ext cx="1221900" cy="16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8525" y="5173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1700" y="26733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9876" y="2997800"/>
            <a:ext cx="1433423" cy="1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7700" y="26733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700" y="941556"/>
            <a:ext cx="2306331" cy="38971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08" y="1338688"/>
            <a:ext cx="2123275" cy="1503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8" name="Google Shape;438;p56"/>
          <p:cNvGraphicFramePr/>
          <p:nvPr/>
        </p:nvGraphicFramePr>
        <p:xfrm>
          <a:off x="412175" y="122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{2177B634-F050-417E-8080-67C37364FA61}</a:tableStyleId>
              </a:tblPr>
              <a:tblGrid>
                <a:gridCol w="2842825"/>
                <a:gridCol w="5440525"/>
              </a:tblGrid>
              <a:tr h="1698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roxima Nova"/>
                        <a:buChar char="-"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Popular Javascript Web Framework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roxima Nova"/>
                        <a:buChar char="-"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Easy to handle states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roxima Nova"/>
                        <a:buChar char="-"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Many UI Frameworks ( ex. Material UI 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8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roxima Nova"/>
                        <a:buChar char="-"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Real-time Database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roxima Nova"/>
                        <a:buChar char="-"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Serverless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roxima Nova"/>
                        <a:buChar char="-"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Easy to deploy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9" name="Google Shape;439;p56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440" name="Google Shape;440;p56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56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56"/>
          <p:cNvSpPr txBox="1"/>
          <p:nvPr/>
        </p:nvSpPr>
        <p:spPr>
          <a:xfrm>
            <a:off x="2074720" y="1772175"/>
            <a:ext cx="1091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React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56"/>
          <p:cNvSpPr txBox="1"/>
          <p:nvPr/>
        </p:nvSpPr>
        <p:spPr>
          <a:xfrm>
            <a:off x="1959975" y="3445775"/>
            <a:ext cx="13209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Firebase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5" name="Google Shape;44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50" y="2980603"/>
            <a:ext cx="1566368" cy="15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775" y="1688088"/>
            <a:ext cx="1013250" cy="8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</a:t>
            </a:r>
            <a:endParaRPr/>
          </a:p>
        </p:txBody>
      </p:sp>
      <p:sp>
        <p:nvSpPr>
          <p:cNvPr id="452" name="Google Shape;452;p57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57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5" name="Google Shape;455;p57"/>
          <p:cNvPicPr preferRelativeResize="0"/>
          <p:nvPr/>
        </p:nvPicPr>
        <p:blipFill rotWithShape="1">
          <a:blip r:embed="rId3">
            <a:alphaModFix/>
          </a:blip>
          <a:srcRect b="0" l="24507" r="24761" t="10434"/>
          <a:stretch/>
        </p:blipFill>
        <p:spPr>
          <a:xfrm>
            <a:off x="4473075" y="1173213"/>
            <a:ext cx="4143373" cy="34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 txBox="1"/>
          <p:nvPr/>
        </p:nvSpPr>
        <p:spPr>
          <a:xfrm>
            <a:off x="482175" y="1132625"/>
            <a:ext cx="3891900" cy="3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Sample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 team on CS473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Intro. </a:t>
            </a: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to social computing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 team on company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 individuals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2" name="Google Shape;46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58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4" name="Google Shape;464;p58"/>
          <p:cNvSpPr txBox="1"/>
          <p:nvPr/>
        </p:nvSpPr>
        <p:spPr>
          <a:xfrm>
            <a:off x="405250" y="1132600"/>
            <a:ext cx="8290200" cy="3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Mobile friendly UI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Easy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milestone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setting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Peer Assessment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58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Evaluation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59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405250" y="1132600"/>
            <a:ext cx="8290200" cy="3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Group 1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People who 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have used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project management tool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Group2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People who 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have not used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project management tool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59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Evaluation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양식 응답 차트. 질문 제목: 2-5. 프로젝트 관리 툴을 모바일로 사용하는 것에 대해 어떻게 생각하십니까?. 응답 수: 응답 4개." id="479" name="Google Shape;4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75" y="1763704"/>
            <a:ext cx="5622410" cy="29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0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60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60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Result</a:t>
            </a:r>
            <a:endParaRPr/>
          </a:p>
        </p:txBody>
      </p:sp>
      <p:sp>
        <p:nvSpPr>
          <p:cNvPr id="484" name="Google Shape;484;p60"/>
          <p:cNvSpPr txBox="1"/>
          <p:nvPr/>
        </p:nvSpPr>
        <p:spPr>
          <a:xfrm>
            <a:off x="363675" y="1039100"/>
            <a:ext cx="3179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1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Mobile Friendly UI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p60"/>
          <p:cNvSpPr txBox="1"/>
          <p:nvPr/>
        </p:nvSpPr>
        <p:spPr>
          <a:xfrm>
            <a:off x="607950" y="1620875"/>
            <a:ext cx="62811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think of using project management tool in mobile environment?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양식 응답 차트. 질문 제목: 2-5. 프로젝트 관리 툴을 모바일로 사용하는 것에 대해 어떻게 생각하십니까?. 응답 수: 응답 4개." id="490" name="Google Shape;4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75" y="1763704"/>
            <a:ext cx="5622410" cy="29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1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61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61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Result</a:t>
            </a:r>
            <a:endParaRPr/>
          </a:p>
        </p:txBody>
      </p:sp>
      <p:sp>
        <p:nvSpPr>
          <p:cNvPr id="495" name="Google Shape;495;p61"/>
          <p:cNvSpPr txBox="1"/>
          <p:nvPr/>
        </p:nvSpPr>
        <p:spPr>
          <a:xfrm>
            <a:off x="363675" y="1039100"/>
            <a:ext cx="3179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1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Mobile Friendly UI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61"/>
          <p:cNvSpPr txBox="1"/>
          <p:nvPr/>
        </p:nvSpPr>
        <p:spPr>
          <a:xfrm>
            <a:off x="607950" y="1620875"/>
            <a:ext cx="62811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think of using project management tool in mobile environment?</a:t>
            </a:r>
            <a:endParaRPr/>
          </a:p>
        </p:txBody>
      </p:sp>
      <p:pic>
        <p:nvPicPr>
          <p:cNvPr id="497" name="Google Shape;497;p61"/>
          <p:cNvPicPr preferRelativeResize="0"/>
          <p:nvPr/>
        </p:nvPicPr>
        <p:blipFill rotWithShape="1">
          <a:blip r:embed="rId4">
            <a:alphaModFix/>
          </a:blip>
          <a:srcRect b="0" l="1254" r="74764" t="0"/>
          <a:stretch/>
        </p:blipFill>
        <p:spPr>
          <a:xfrm>
            <a:off x="6806025" y="2579175"/>
            <a:ext cx="2119748" cy="4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1"/>
          <p:cNvSpPr txBox="1"/>
          <p:nvPr/>
        </p:nvSpPr>
        <p:spPr>
          <a:xfrm>
            <a:off x="6806025" y="3025600"/>
            <a:ext cx="203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web and mobile web will be better.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양식 응답 차트. 질문 제목: 3-2. CPA의 UI가 직관적인가요? (UI란, User Interface의 줄임말로 user가 어플리케이션(CPA)을 사용하는 데에 있어서, 크게는 전체적인 디자인부터 작게는 아이콘 모양/아이콘을 눌렀을 때의 반응에 대한 것입니다). 응답 수: 응답 6개." id="503" name="Google Shape;5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69" y="1705177"/>
            <a:ext cx="5916101" cy="29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2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5" name="Google Shape;50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62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62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Result</a:t>
            </a:r>
            <a:endParaRPr/>
          </a:p>
        </p:txBody>
      </p:sp>
      <p:sp>
        <p:nvSpPr>
          <p:cNvPr id="508" name="Google Shape;508;p62"/>
          <p:cNvSpPr txBox="1"/>
          <p:nvPr/>
        </p:nvSpPr>
        <p:spPr>
          <a:xfrm>
            <a:off x="363675" y="1039100"/>
            <a:ext cx="3109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2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Mobile Friendly UI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62"/>
          <p:cNvSpPr txBox="1"/>
          <p:nvPr/>
        </p:nvSpPr>
        <p:spPr>
          <a:xfrm>
            <a:off x="469850" y="1556250"/>
            <a:ext cx="578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s UI of CPA is intuitive?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양식 응답 차트. 질문 제목: 3-2. CPA의 UI가 직관적인가요? (UI란, User Interface의 줄임말로 user가 어플리케이션(CPA)을 사용하는 데에 있어서, 크게는 전체적인 디자인부터 작게는 아이콘 모양/아이콘을 눌렀을 때의 반응에 대한 것입니다). 응답 수: 응답 6개." id="514" name="Google Shape;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69" y="1705177"/>
            <a:ext cx="5916101" cy="29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3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6" name="Google Shape;51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63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63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Result</a:t>
            </a:r>
            <a:endParaRPr/>
          </a:p>
        </p:txBody>
      </p:sp>
      <p:sp>
        <p:nvSpPr>
          <p:cNvPr id="519" name="Google Shape;519;p63"/>
          <p:cNvSpPr txBox="1"/>
          <p:nvPr/>
        </p:nvSpPr>
        <p:spPr>
          <a:xfrm>
            <a:off x="469850" y="1556250"/>
            <a:ext cx="578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UI of CPA is intuitive?</a:t>
            </a:r>
            <a:endParaRPr/>
          </a:p>
        </p:txBody>
      </p:sp>
      <p:pic>
        <p:nvPicPr>
          <p:cNvPr id="520" name="Google Shape;5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275" y="2064998"/>
            <a:ext cx="476688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550" y="2951925"/>
            <a:ext cx="6075600" cy="4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/>
        </p:nvSpPr>
        <p:spPr>
          <a:xfrm>
            <a:off x="5752346" y="2571750"/>
            <a:ext cx="32688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graph in dashboard is not intuitive</a:t>
            </a:r>
            <a:endParaRPr/>
          </a:p>
        </p:txBody>
      </p:sp>
      <p:sp>
        <p:nvSpPr>
          <p:cNvPr id="523" name="Google Shape;523;p63"/>
          <p:cNvSpPr txBox="1"/>
          <p:nvPr/>
        </p:nvSpPr>
        <p:spPr>
          <a:xfrm>
            <a:off x="2834552" y="3453663"/>
            <a:ext cx="61866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CPA is intuitive in general, but providing (+) button in milestone will be better</a:t>
            </a:r>
            <a:endParaRPr/>
          </a:p>
        </p:txBody>
      </p:sp>
      <p:sp>
        <p:nvSpPr>
          <p:cNvPr id="524" name="Google Shape;524;p63"/>
          <p:cNvSpPr txBox="1"/>
          <p:nvPr/>
        </p:nvSpPr>
        <p:spPr>
          <a:xfrm>
            <a:off x="363675" y="1039100"/>
            <a:ext cx="3109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2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Mobile Friendly UI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5" name="Google Shape;52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349" y="941538"/>
            <a:ext cx="1846475" cy="402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양식 응답 차트. 질문 제목: 4. (공통질문) CPA에서 마일스톤(단기목표)을 설정하는 것이 용이했나요?. 응답 수: 응답 7개." id="530" name="Google Shape;5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5" y="1816652"/>
            <a:ext cx="5514314" cy="28605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4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2" name="Google Shape;53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64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p64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Result</a:t>
            </a:r>
            <a:endParaRPr/>
          </a:p>
        </p:txBody>
      </p:sp>
      <p:sp>
        <p:nvSpPr>
          <p:cNvPr id="535" name="Google Shape;535;p64"/>
          <p:cNvSpPr txBox="1"/>
          <p:nvPr/>
        </p:nvSpPr>
        <p:spPr>
          <a:xfrm>
            <a:off x="363675" y="1039100"/>
            <a:ext cx="4343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All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Milestone Setting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64"/>
          <p:cNvSpPr txBox="1"/>
          <p:nvPr/>
        </p:nvSpPr>
        <p:spPr>
          <a:xfrm>
            <a:off x="433575" y="1676950"/>
            <a:ext cx="578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CPA provide easy milestone setting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Previously..</a:t>
            </a:r>
            <a:endParaRPr/>
          </a:p>
        </p:txBody>
      </p:sp>
      <p:sp>
        <p:nvSpPr>
          <p:cNvPr id="144" name="Google Shape;144;p29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89800"/>
            <a:ext cx="57150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2505450" y="2471400"/>
            <a:ext cx="41331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highlight>
                  <a:srgbClr val="FFFFFF"/>
                </a:highlight>
              </a:rPr>
              <a:t>Management</a:t>
            </a:r>
            <a:endParaRPr b="1" sz="5000">
              <a:highlight>
                <a:srgbClr val="FFFFFF"/>
              </a:highlight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2196125" y="1750125"/>
            <a:ext cx="47055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0000"/>
                </a:solidFill>
                <a:highlight>
                  <a:srgbClr val="FFFFFF"/>
                </a:highlight>
              </a:rPr>
              <a:t>Course Project</a:t>
            </a:r>
            <a:endParaRPr b="1" sz="50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양식 응답 차트. 질문 제목: 4. (공통질문) CPA에서 마일스톤(단기목표)을 설정하는 것이 용이했나요?. 응답 수: 응답 7개." id="541" name="Google Shape;5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5" y="1816652"/>
            <a:ext cx="5514314" cy="286055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5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65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5" name="Google Shape;545;p65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Result</a:t>
            </a:r>
            <a:endParaRPr/>
          </a:p>
        </p:txBody>
      </p:sp>
      <p:sp>
        <p:nvSpPr>
          <p:cNvPr id="546" name="Google Shape;546;p65"/>
          <p:cNvSpPr txBox="1"/>
          <p:nvPr/>
        </p:nvSpPr>
        <p:spPr>
          <a:xfrm>
            <a:off x="363675" y="1039100"/>
            <a:ext cx="4343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All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Milestone Setting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65"/>
          <p:cNvSpPr txBox="1"/>
          <p:nvPr/>
        </p:nvSpPr>
        <p:spPr>
          <a:xfrm>
            <a:off x="433575" y="1676950"/>
            <a:ext cx="578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CPA provide easy milestone setting?</a:t>
            </a:r>
            <a:endParaRPr/>
          </a:p>
        </p:txBody>
      </p:sp>
      <p:pic>
        <p:nvPicPr>
          <p:cNvPr id="548" name="Google Shape;5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650" y="1978146"/>
            <a:ext cx="456569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250" y="2901496"/>
            <a:ext cx="4675975" cy="4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5"/>
          <p:cNvSpPr txBox="1"/>
          <p:nvPr/>
        </p:nvSpPr>
        <p:spPr>
          <a:xfrm>
            <a:off x="5602546" y="2374950"/>
            <a:ext cx="32688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Providing autocomplete is good</a:t>
            </a:r>
            <a:endParaRPr/>
          </a:p>
        </p:txBody>
      </p:sp>
      <p:sp>
        <p:nvSpPr>
          <p:cNvPr id="551" name="Google Shape;551;p65"/>
          <p:cNvSpPr txBox="1"/>
          <p:nvPr/>
        </p:nvSpPr>
        <p:spPr>
          <a:xfrm>
            <a:off x="4361538" y="3320688"/>
            <a:ext cx="42534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milestones with tasks at once will be better</a:t>
            </a:r>
            <a:endParaRPr/>
          </a:p>
        </p:txBody>
      </p:sp>
      <p:pic>
        <p:nvPicPr>
          <p:cNvPr id="552" name="Google Shape;552;p65"/>
          <p:cNvPicPr preferRelativeResize="0"/>
          <p:nvPr/>
        </p:nvPicPr>
        <p:blipFill rotWithShape="1">
          <a:blip r:embed="rId6">
            <a:alphaModFix/>
          </a:blip>
          <a:srcRect b="11378" l="0" r="0" t="0"/>
          <a:stretch/>
        </p:blipFill>
        <p:spPr>
          <a:xfrm>
            <a:off x="923050" y="941550"/>
            <a:ext cx="2050651" cy="38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양식 응답 차트. 질문 제목: 5. (공통질문) Peer Assessment가 팀 프로젝트를 진행하는데에 도움이 되었나요? 혹은 도움이 될 것으로 생각하나요?. 응답 수: 응답 7개." id="557" name="Google Shape;5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39" y="1579400"/>
            <a:ext cx="5569032" cy="31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6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9" name="Google Shape;55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66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66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</a:t>
            </a:r>
            <a:r>
              <a:rPr lang="en"/>
              <a:t>Result</a:t>
            </a:r>
            <a:endParaRPr/>
          </a:p>
        </p:txBody>
      </p:sp>
      <p:sp>
        <p:nvSpPr>
          <p:cNvPr id="562" name="Google Shape;562;p66"/>
          <p:cNvSpPr txBox="1"/>
          <p:nvPr/>
        </p:nvSpPr>
        <p:spPr>
          <a:xfrm>
            <a:off x="363675" y="1039100"/>
            <a:ext cx="4343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All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Peer Assessment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66"/>
          <p:cNvSpPr txBox="1"/>
          <p:nvPr/>
        </p:nvSpPr>
        <p:spPr>
          <a:xfrm>
            <a:off x="574350" y="1433925"/>
            <a:ext cx="578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think that peer assessment feature is helpful to course project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9" name="Google Shape;56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67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p67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Result</a:t>
            </a:r>
            <a:endParaRPr/>
          </a:p>
        </p:txBody>
      </p:sp>
      <p:sp>
        <p:nvSpPr>
          <p:cNvPr id="572" name="Google Shape;572;p67"/>
          <p:cNvSpPr txBox="1"/>
          <p:nvPr/>
        </p:nvSpPr>
        <p:spPr>
          <a:xfrm>
            <a:off x="363675" y="1039100"/>
            <a:ext cx="4343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All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Peer Assessment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양식 응답 차트. 질문 제목: 5. (공통질문) Peer Assessment가 팀 프로젝트를 진행하는데에 도움이 되었나요? 혹은 도움이 될 것으로 생각하나요?. 응답 수: 응답 5개." id="573" name="Google Shape;5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63" y="1579400"/>
            <a:ext cx="5848464" cy="32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7"/>
          <p:cNvSpPr txBox="1"/>
          <p:nvPr/>
        </p:nvSpPr>
        <p:spPr>
          <a:xfrm>
            <a:off x="574350" y="1433925"/>
            <a:ext cx="578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think that peer assessment feature is helpful to team project?</a:t>
            </a:r>
            <a:endParaRPr/>
          </a:p>
        </p:txBody>
      </p:sp>
      <p:pic>
        <p:nvPicPr>
          <p:cNvPr id="575" name="Google Shape;57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450" y="2071625"/>
            <a:ext cx="36385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9700" y="3161463"/>
            <a:ext cx="706755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7"/>
          <p:cNvSpPr txBox="1"/>
          <p:nvPr/>
        </p:nvSpPr>
        <p:spPr>
          <a:xfrm>
            <a:off x="4892450" y="2571750"/>
            <a:ext cx="40248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be fine if there is no evil-minded members</a:t>
            </a:r>
            <a:endParaRPr/>
          </a:p>
        </p:txBody>
      </p:sp>
      <p:sp>
        <p:nvSpPr>
          <p:cNvPr id="578" name="Google Shape;578;p67"/>
          <p:cNvSpPr txBox="1"/>
          <p:nvPr/>
        </p:nvSpPr>
        <p:spPr>
          <a:xfrm>
            <a:off x="1849700" y="3732975"/>
            <a:ext cx="62865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have different standard for evaluation. But it can motivates members.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양식 응답 차트. 질문 제목: 3-4. CPA가 팀 프로젝트를 관리하는데 도움이 되었나요? 혹은 도움이 될 것으로 예상하나요?. 응답 수: 응답 6개." id="583" name="Google Shape;5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144" y="1931350"/>
            <a:ext cx="5575601" cy="27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8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68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7" name="Google Shape;587;p68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Result</a:t>
            </a:r>
            <a:endParaRPr/>
          </a:p>
        </p:txBody>
      </p:sp>
      <p:sp>
        <p:nvSpPr>
          <p:cNvPr id="588" name="Google Shape;588;p68"/>
          <p:cNvSpPr txBox="1"/>
          <p:nvPr/>
        </p:nvSpPr>
        <p:spPr>
          <a:xfrm>
            <a:off x="363675" y="1039100"/>
            <a:ext cx="4343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2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Project Management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68"/>
          <p:cNvSpPr txBox="1"/>
          <p:nvPr/>
        </p:nvSpPr>
        <p:spPr>
          <a:xfrm>
            <a:off x="1605675" y="1749700"/>
            <a:ext cx="578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CPA helpful to manage course project?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양식 응답 차트. 질문 제목: 3-4. CPA가 팀 프로젝트를 관리하는데 도움이 되었나요? 혹은 도움이 될 것으로 예상하나요?. 응답 수: 응답 6개." id="594" name="Google Shape;59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27" y="1875425"/>
            <a:ext cx="5575601" cy="27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9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Google Shape;59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69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Google Shape;598;p69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Result</a:t>
            </a:r>
            <a:endParaRPr/>
          </a:p>
        </p:txBody>
      </p:sp>
      <p:sp>
        <p:nvSpPr>
          <p:cNvPr id="599" name="Google Shape;599;p69"/>
          <p:cNvSpPr txBox="1"/>
          <p:nvPr/>
        </p:nvSpPr>
        <p:spPr>
          <a:xfrm>
            <a:off x="363675" y="1039100"/>
            <a:ext cx="4343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2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Project Management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0" name="Google Shape;600;p69"/>
          <p:cNvSpPr txBox="1"/>
          <p:nvPr/>
        </p:nvSpPr>
        <p:spPr>
          <a:xfrm>
            <a:off x="568275" y="1718525"/>
            <a:ext cx="5787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CPA helpful to manage project?</a:t>
            </a:r>
            <a:endParaRPr/>
          </a:p>
        </p:txBody>
      </p:sp>
      <p:pic>
        <p:nvPicPr>
          <p:cNvPr id="601" name="Google Shape;601;p69"/>
          <p:cNvPicPr preferRelativeResize="0"/>
          <p:nvPr/>
        </p:nvPicPr>
        <p:blipFill rotWithShape="1">
          <a:blip r:embed="rId4">
            <a:alphaModFix/>
          </a:blip>
          <a:srcRect b="0" l="3775" r="10032" t="0"/>
          <a:stretch/>
        </p:blipFill>
        <p:spPr>
          <a:xfrm>
            <a:off x="4059400" y="2630450"/>
            <a:ext cx="49098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9"/>
          <p:cNvSpPr txBox="1"/>
          <p:nvPr/>
        </p:nvSpPr>
        <p:spPr>
          <a:xfrm>
            <a:off x="4059400" y="3487700"/>
            <a:ext cx="496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see current status so that responsibility of members increase and members can participate honestly.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0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70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p70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Result</a:t>
            </a:r>
            <a:endParaRPr/>
          </a:p>
        </p:txBody>
      </p:sp>
      <p:sp>
        <p:nvSpPr>
          <p:cNvPr id="611" name="Google Shape;611;p70"/>
          <p:cNvSpPr txBox="1"/>
          <p:nvPr/>
        </p:nvSpPr>
        <p:spPr>
          <a:xfrm>
            <a:off x="363675" y="1039100"/>
            <a:ext cx="4343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User Behavior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2" name="Google Shape;612;p70"/>
          <p:cNvSpPr txBox="1"/>
          <p:nvPr/>
        </p:nvSpPr>
        <p:spPr>
          <a:xfrm>
            <a:off x="453325" y="1529000"/>
            <a:ext cx="8070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User took average 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3 minutes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set up milestones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Users took average 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4 minutes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make a project 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Users remained average 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3 minutes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at 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peer assessment / result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1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71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0" name="Google Shape;620;p71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Study: </a:t>
            </a:r>
            <a:r>
              <a:rPr lang="en"/>
              <a:t>Summary</a:t>
            </a:r>
            <a:endParaRPr/>
          </a:p>
        </p:txBody>
      </p:sp>
      <p:sp>
        <p:nvSpPr>
          <p:cNvPr id="621" name="Google Shape;621;p71"/>
          <p:cNvSpPr txBox="1"/>
          <p:nvPr/>
        </p:nvSpPr>
        <p:spPr>
          <a:xfrm>
            <a:off x="207000" y="1181050"/>
            <a:ext cx="1506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PROS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2" name="Google Shape;622;p71"/>
          <p:cNvSpPr txBox="1"/>
          <p:nvPr/>
        </p:nvSpPr>
        <p:spPr>
          <a:xfrm>
            <a:off x="4343400" y="1181050"/>
            <a:ext cx="1506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CONS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3" name="Google Shape;623;p71"/>
          <p:cNvSpPr txBox="1"/>
          <p:nvPr/>
        </p:nvSpPr>
        <p:spPr>
          <a:xfrm>
            <a:off x="438925" y="1704125"/>
            <a:ext cx="3143400" cy="3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Peer assessment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motivates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members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Mobile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version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UI / Design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4" name="Google Shape;624;p71"/>
          <p:cNvSpPr txBox="1"/>
          <p:nvPr/>
        </p:nvSpPr>
        <p:spPr>
          <a:xfrm>
            <a:off x="4572000" y="1704125"/>
            <a:ext cx="3834300" cy="3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Difficulties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with milestone setting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-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Trolls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in peer assessment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2"/>
          <p:cNvSpPr txBox="1"/>
          <p:nvPr/>
        </p:nvSpPr>
        <p:spPr>
          <a:xfrm>
            <a:off x="244675" y="271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0" name="Google Shape;63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p72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" name="Google Shape;632;p72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633" name="Google Shape;633;p72"/>
          <p:cNvSpPr txBox="1"/>
          <p:nvPr/>
        </p:nvSpPr>
        <p:spPr>
          <a:xfrm>
            <a:off x="325050" y="1131951"/>
            <a:ext cx="83706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Setting milestones more 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easily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 Less than one minutes 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Motivating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users with peer assessment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( Collabor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ation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rather than competition 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3"/>
          <p:cNvSpPr txBox="1"/>
          <p:nvPr>
            <p:ph idx="1" type="body"/>
          </p:nvPr>
        </p:nvSpPr>
        <p:spPr>
          <a:xfrm>
            <a:off x="337738" y="989809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Manage Course Projects with</a:t>
            </a:r>
            <a:endParaRPr b="1" sz="3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C P A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639" name="Google Shape;63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73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Course Projects</a:t>
            </a:r>
            <a:endParaRPr/>
          </a:p>
        </p:txBody>
      </p:sp>
      <p:sp>
        <p:nvSpPr>
          <p:cNvPr id="155" name="Google Shape;155;p30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56" name="Google Shape;156;p30"/>
          <p:cNvGraphicFramePr/>
          <p:nvPr/>
        </p:nvGraphicFramePr>
        <p:xfrm>
          <a:off x="465663" y="91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{2177B634-F050-417E-8080-67C37364FA61}</a:tableStyleId>
              </a:tblPr>
              <a:tblGrid>
                <a:gridCol w="1358925"/>
                <a:gridCol w="1099100"/>
                <a:gridCol w="2607200"/>
                <a:gridCol w="861350"/>
                <a:gridCol w="1036450"/>
                <a:gridCol w="1190675"/>
              </a:tblGrid>
              <a:tr h="2027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Course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Present.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Members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Landmark Discoveries of cell biology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Discovery of RNA interference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55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Psychological Philosophy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AI: Self identity and Free Will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61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Immunology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Reengineering CART cells for targeted therapy of autoimmune disease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Omics Biology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CRISPR/Cas9 gene drive system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Machine Learning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Motion Capture Using Subspace Clustering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Technology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Types and Patterns of Innovation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Business Administration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Human resource management in Google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Waste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Selection of waste storage site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Power Plant Design and Project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Improving the safety of nuclear power plants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Multidisciplinary Capstone Design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Perturbation-resistant Camera App.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63" name="Google Shape;163;p31"/>
          <p:cNvGraphicFramePr/>
          <p:nvPr/>
        </p:nvGraphicFramePr>
        <p:xfrm>
          <a:off x="465663" y="91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{2177B634-F050-417E-8080-67C37364FA61}</a:tableStyleId>
              </a:tblPr>
              <a:tblGrid>
                <a:gridCol w="1358925"/>
                <a:gridCol w="1099100"/>
                <a:gridCol w="2607200"/>
                <a:gridCol w="861350"/>
                <a:gridCol w="1036450"/>
                <a:gridCol w="1190675"/>
              </a:tblGrid>
              <a:tr h="2027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Course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# Docs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# Slides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Members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Landmark Discoveries of cell biology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Discovery of RNA interference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55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Psychological Philosophy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AI: Self identity and Free Will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61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Immunology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Reengineering CART cells for targeted therapy of autoimmune disease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-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Omics Biology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CRISPR/Cas9 gene drive system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-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Machine Learning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Motion Capture Using Subspace Clustering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6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Technology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Types and Patterns of Innovation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Business Administration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Human resource management in Google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5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Waste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Selection of waste storage site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Power Plant Design and Project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Improving the safety of nuclear power plants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Multidisciplinary Capstone Design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Perturbation-resistant Camera App.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&gt;5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4" name="Google Shape;16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31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Course Projects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71" name="Google Shape;171;p32"/>
          <p:cNvGraphicFramePr/>
          <p:nvPr/>
        </p:nvGraphicFramePr>
        <p:xfrm>
          <a:off x="465663" y="91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{2177B634-F050-417E-8080-67C37364FA61}</a:tableStyleId>
              </a:tblPr>
              <a:tblGrid>
                <a:gridCol w="1358925"/>
                <a:gridCol w="1099100"/>
                <a:gridCol w="2607200"/>
                <a:gridCol w="861350"/>
                <a:gridCol w="1036450"/>
                <a:gridCol w="1190675"/>
              </a:tblGrid>
              <a:tr h="2027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Course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# Docs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# Slides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Members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Landmark Discoveries of cell biology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Discovery of RNA interference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55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Psychological Philosophy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AI: Self identity and Free Will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61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Immunology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Reengineering CART cells for targeted therapy of autoimmune disease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-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Omics Biology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CRISPR/Cas9 gene drive system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-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Machine Learning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Motion Capture Using Subspace Clustering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6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Technology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Types and Patterns of Innovation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Business Administration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Human resource management in Google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5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Waste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Selection of waste storage site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Power Plant Design and Project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Improving the safety of nuclear power plants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Multidisciplinary Capstone Design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Perturbation-resistant Camera App.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&gt;5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" name="Google Shape;172;p32"/>
          <p:cNvSpPr txBox="1"/>
          <p:nvPr/>
        </p:nvSpPr>
        <p:spPr>
          <a:xfrm>
            <a:off x="237075" y="2052700"/>
            <a:ext cx="90123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0000"/>
                </a:solidFill>
                <a:highlight>
                  <a:srgbClr val="FFFFFF"/>
                </a:highlight>
              </a:rPr>
              <a:t>3.5 Docs + 1.6 Slide Decks per Team</a:t>
            </a:r>
            <a:endParaRPr b="1" sz="40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32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Course Projects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80" name="Google Shape;180;p33"/>
          <p:cNvGraphicFramePr/>
          <p:nvPr/>
        </p:nvGraphicFramePr>
        <p:xfrm>
          <a:off x="465663" y="91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{2177B634-F050-417E-8080-67C37364FA61}</a:tableStyleId>
              </a:tblPr>
              <a:tblGrid>
                <a:gridCol w="1358925"/>
                <a:gridCol w="1099100"/>
                <a:gridCol w="2607200"/>
                <a:gridCol w="861350"/>
                <a:gridCol w="1036450"/>
                <a:gridCol w="1190675"/>
              </a:tblGrid>
              <a:tr h="2027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Course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# Docs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# Slides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Members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Landmark Discoveries of cell biology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Discovery of RNA interference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955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Psychological Philosophy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AI: Self identity and Free Will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461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Immunology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Reengineering CART cells for targeted therapy of autoimmune disease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-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Omics Biology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CRISPR/Cas9 gene drive system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-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Machine Learning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Motion Capture Using Subspace Clustering 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6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Technology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Types and Patterns of Innovation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Introduction to Business Administration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Human resource management in Google</a:t>
                      </a:r>
                      <a:endParaRPr sz="1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5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Waste Management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Selection of waste storage site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Nuclear Power Plant Design and Project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Improving the safety of nuclear power plants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Multidisciplinary Capstone Design</a:t>
                      </a:r>
                      <a:endParaRPr sz="10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Perturbation-resistant Camera App.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&gt;5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1" name="Google Shape;181;p33"/>
          <p:cNvSpPr txBox="1"/>
          <p:nvPr/>
        </p:nvSpPr>
        <p:spPr>
          <a:xfrm>
            <a:off x="237075" y="2052700"/>
            <a:ext cx="90123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0000"/>
                </a:solidFill>
                <a:highlight>
                  <a:srgbClr val="FFFFFF"/>
                </a:highlight>
              </a:rPr>
              <a:t>3.5 Docs + 1.6 Slide Decks per Team</a:t>
            </a:r>
            <a:endParaRPr b="1" sz="40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82" name="Google Shape;18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Course Projects</a:t>
            </a:r>
            <a:endParaRPr/>
          </a:p>
        </p:txBody>
      </p:sp>
      <p:sp>
        <p:nvSpPr>
          <p:cNvPr id="184" name="Google Shape;184;p33"/>
          <p:cNvSpPr/>
          <p:nvPr/>
        </p:nvSpPr>
        <p:spPr>
          <a:xfrm>
            <a:off x="865475" y="3218000"/>
            <a:ext cx="3361200" cy="1421100"/>
          </a:xfrm>
          <a:prstGeom prst="wedgeEllipseCallout">
            <a:avLst>
              <a:gd fmla="val 28887" name="adj1"/>
              <a:gd fmla="val -68486" name="adj2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Presentations</a:t>
            </a:r>
            <a:endParaRPr b="1" sz="2600"/>
          </a:p>
        </p:txBody>
      </p:sp>
      <p:sp>
        <p:nvSpPr>
          <p:cNvPr id="185" name="Google Shape;185;p33"/>
          <p:cNvSpPr/>
          <p:nvPr/>
        </p:nvSpPr>
        <p:spPr>
          <a:xfrm>
            <a:off x="5179225" y="688600"/>
            <a:ext cx="2887500" cy="1287900"/>
          </a:xfrm>
          <a:prstGeom prst="wedgeEllipseCallout">
            <a:avLst>
              <a:gd fmla="val -34634" name="adj1"/>
              <a:gd fmla="val 59420" name="adj2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  Reports</a:t>
            </a:r>
            <a:endParaRPr b="1" sz="2600"/>
          </a:p>
        </p:txBody>
      </p:sp>
      <p:sp>
        <p:nvSpPr>
          <p:cNvPr id="186" name="Google Shape;186;p33"/>
          <p:cNvSpPr/>
          <p:nvPr/>
        </p:nvSpPr>
        <p:spPr>
          <a:xfrm>
            <a:off x="865475" y="320600"/>
            <a:ext cx="3835500" cy="1561800"/>
          </a:xfrm>
          <a:prstGeom prst="cloudCallout">
            <a:avLst>
              <a:gd fmla="val 40525" name="adj1"/>
              <a:gd fmla="val 64495" name="adj2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  </a:t>
            </a:r>
            <a:r>
              <a:rPr b="1" lang="en" sz="3000"/>
              <a:t>Ideation &amp;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Discussion</a:t>
            </a:r>
            <a:endParaRPr b="1" sz="3000"/>
          </a:p>
        </p:txBody>
      </p:sp>
      <p:sp>
        <p:nvSpPr>
          <p:cNvPr id="187" name="Google Shape;187;p33"/>
          <p:cNvSpPr/>
          <p:nvPr/>
        </p:nvSpPr>
        <p:spPr>
          <a:xfrm>
            <a:off x="4863950" y="3070500"/>
            <a:ext cx="4105200" cy="1421100"/>
          </a:xfrm>
          <a:prstGeom prst="wedgeEllipseCallout">
            <a:avLst>
              <a:gd fmla="val -36318" name="adj1"/>
              <a:gd fmla="val -55509" name="adj2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Implementation</a:t>
            </a:r>
            <a:endParaRPr b="1" sz="2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/>
        </p:nvSpPr>
        <p:spPr>
          <a:xfrm>
            <a:off x="130800" y="86300"/>
            <a:ext cx="3531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CPA: Course Project Assistant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1309625" y="1492050"/>
            <a:ext cx="6918900" cy="23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Management</a:t>
            </a:r>
            <a:r>
              <a:rPr lang="en" sz="3000"/>
              <a:t> of the course projects 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that avails </a:t>
            </a:r>
            <a:r>
              <a:rPr b="1" lang="en" sz="3000"/>
              <a:t>discussions</a:t>
            </a:r>
            <a:r>
              <a:rPr lang="en" sz="3000"/>
              <a:t> and </a:t>
            </a:r>
            <a:r>
              <a:rPr b="1" lang="en" sz="3000"/>
              <a:t>interactions</a:t>
            </a:r>
            <a:endParaRPr b="1" sz="3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/>
              <a:t>within</a:t>
            </a:r>
            <a:r>
              <a:rPr lang="en" sz="3000"/>
              <a:t> a team</a:t>
            </a:r>
            <a:endParaRPr sz="30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5" name="Google Shape;195;p34"/>
          <p:cNvSpPr txBox="1"/>
          <p:nvPr>
            <p:ph type="title"/>
          </p:nvPr>
        </p:nvSpPr>
        <p:spPr>
          <a:xfrm>
            <a:off x="174925" y="368856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